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Aileron" charset="1" panose="00000500000000000000"/>
      <p:regular r:id="rId26"/>
    </p:embeddedFont>
    <p:embeddedFont>
      <p:font typeface="Aileron Light" charset="1" panose="00000400000000000000"/>
      <p:regular r:id="rId27"/>
    </p:embeddedFont>
    <p:embeddedFont>
      <p:font typeface="Aileron Bold" charset="1" panose="00000800000000000000"/>
      <p:regular r:id="rId28"/>
    </p:embeddedFont>
    <p:embeddedFont>
      <p:font typeface="Arimo" charset="1" panose="020B06040202020202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256" r="0" b="-5187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416392" y="9433646"/>
            <a:ext cx="831288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PRESENTED BY: AYSE K., NEKKY L., RAÍSSA F.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709548"/>
            <a:ext cx="18288000" cy="4556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80"/>
              </a:lnSpc>
            </a:pPr>
            <a:r>
              <a:rPr lang="en-US" sz="12000" spc="-576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Deep Learning: </a:t>
            </a:r>
          </a:p>
          <a:p>
            <a:pPr algn="ctr">
              <a:lnSpc>
                <a:spcPts val="8899"/>
              </a:lnSpc>
            </a:pPr>
          </a:p>
          <a:p>
            <a:pPr algn="l">
              <a:lnSpc>
                <a:spcPts val="8010"/>
              </a:lnSpc>
            </a:pPr>
            <a:r>
              <a:rPr lang="en-US" sz="9000" spc="-432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Image Classification using CNN and Transfer Learning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343025"/>
            <a:ext cx="8870253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MobileNetV2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97869" y="4047035"/>
            <a:ext cx="13510036" cy="32835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7"/>
              </a:lnSpc>
              <a:spcBef>
                <a:spcPct val="0"/>
              </a:spcBef>
            </a:pPr>
            <a:r>
              <a:rPr lang="en-US" b="true" sz="2826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ARCHITECTURE SPECIFICATIONS:</a:t>
            </a:r>
          </a:p>
          <a:p>
            <a:pPr algn="ctr">
              <a:lnSpc>
                <a:spcPts val="3677"/>
              </a:lnSpc>
              <a:spcBef>
                <a:spcPct val="0"/>
              </a:spcBef>
            </a:pPr>
          </a:p>
          <a:p>
            <a:pPr algn="l" marL="567094" indent="-283547" lvl="1">
              <a:lnSpc>
                <a:spcPts val="3677"/>
              </a:lnSpc>
              <a:buFont typeface="Arial"/>
              <a:buChar char="•"/>
            </a:pPr>
            <a:r>
              <a:rPr lang="en-US" sz="2626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53 LAYERS</a:t>
            </a:r>
          </a:p>
          <a:p>
            <a:pPr algn="l" marL="567094" indent="-283547" lvl="1">
              <a:lnSpc>
                <a:spcPts val="3677"/>
              </a:lnSpc>
              <a:buFont typeface="Arial"/>
              <a:buChar char="•"/>
            </a:pPr>
            <a:r>
              <a:rPr lang="en-US" sz="2626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(51 CONVOLUTIONAL + 2 FULLY CONNECTED)</a:t>
            </a:r>
          </a:p>
          <a:p>
            <a:pPr algn="l" marL="567094" indent="-283547" lvl="1">
              <a:lnSpc>
                <a:spcPts val="3677"/>
              </a:lnSpc>
              <a:buFont typeface="Arial"/>
              <a:buChar char="•"/>
            </a:pPr>
            <a:r>
              <a:rPr lang="en-US" sz="2626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DEPTHWISE SEPARABLE CONVOLUTIONS (3X3 + 1X1 POINTWISE)</a:t>
            </a:r>
          </a:p>
          <a:p>
            <a:pPr algn="l" marL="567094" indent="-283547" lvl="1">
              <a:lnSpc>
                <a:spcPts val="3677"/>
              </a:lnSpc>
              <a:buFont typeface="Arial"/>
              <a:buChar char="•"/>
            </a:pPr>
            <a:r>
              <a:rPr lang="en-US" sz="2626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GLOBAL AVERAGE POOLING FOR SPATIAL REDUCTION</a:t>
            </a:r>
          </a:p>
          <a:p>
            <a:pPr algn="l" marL="567094" indent="-283547" lvl="1">
              <a:lnSpc>
                <a:spcPts val="3677"/>
              </a:lnSpc>
              <a:buFont typeface="Arial"/>
              <a:buChar char="•"/>
            </a:pPr>
            <a:r>
              <a:rPr lang="en-US" sz="2626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RELU6 ACTIVATION FUNCTIONS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337998" y="3303057"/>
          <a:ext cx="12624076" cy="6159813"/>
        </p:xfrm>
        <a:graphic>
          <a:graphicData uri="http://schemas.openxmlformats.org/drawingml/2006/table">
            <a:tbl>
              <a:tblPr/>
              <a:tblGrid>
                <a:gridCol w="3379100"/>
                <a:gridCol w="4622488"/>
                <a:gridCol w="4622488"/>
              </a:tblGrid>
              <a:tr h="10255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Training Stage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Phase 1: Transfer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Phase 2: Fine-tuning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926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MobileNetV2 Layers Status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All layers frozen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Layers after index 100 frozen (~20% of network)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55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Learning Rate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1e- 3 (Adam)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1e-5 (Reduced)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053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Training Epochs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Up to 20 Epochs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Additional 10 epochs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053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Objective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Learn CIFAR-10 classification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Adapt higher-level pretrained features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0539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Expected imrpovement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Baseline performance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3-5% Accuracy gain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028700" y="1343025"/>
            <a:ext cx="7621336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Fine Tune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607304" y="1028700"/>
            <a:ext cx="10651996" cy="2476589"/>
          </a:xfrm>
          <a:custGeom>
            <a:avLst/>
            <a:gdLst/>
            <a:ahLst/>
            <a:cxnLst/>
            <a:rect r="r" b="b" t="t" l="l"/>
            <a:pathLst>
              <a:path h="2476589" w="10651996">
                <a:moveTo>
                  <a:pt x="0" y="0"/>
                </a:moveTo>
                <a:lnTo>
                  <a:pt x="10651996" y="0"/>
                </a:lnTo>
                <a:lnTo>
                  <a:pt x="10651996" y="2476589"/>
                </a:lnTo>
                <a:lnTo>
                  <a:pt x="0" y="2476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414559" y="4117744"/>
            <a:ext cx="4494370" cy="5327114"/>
          </a:xfrm>
          <a:custGeom>
            <a:avLst/>
            <a:gdLst/>
            <a:ahLst/>
            <a:cxnLst/>
            <a:rect r="r" b="b" t="t" l="l"/>
            <a:pathLst>
              <a:path h="5327114" w="4494370">
                <a:moveTo>
                  <a:pt x="0" y="0"/>
                </a:moveTo>
                <a:lnTo>
                  <a:pt x="4494370" y="0"/>
                </a:lnTo>
                <a:lnTo>
                  <a:pt x="4494370" y="5327114"/>
                </a:lnTo>
                <a:lnTo>
                  <a:pt x="0" y="53271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4137968"/>
            <a:ext cx="4850307" cy="5286667"/>
          </a:xfrm>
          <a:custGeom>
            <a:avLst/>
            <a:gdLst/>
            <a:ahLst/>
            <a:cxnLst/>
            <a:rect r="r" b="b" t="t" l="l"/>
            <a:pathLst>
              <a:path h="5286667" w="4850307">
                <a:moveTo>
                  <a:pt x="0" y="0"/>
                </a:moveTo>
                <a:lnTo>
                  <a:pt x="4850307" y="0"/>
                </a:lnTo>
                <a:lnTo>
                  <a:pt x="4850307" y="5286666"/>
                </a:lnTo>
                <a:lnTo>
                  <a:pt x="0" y="528666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343025"/>
            <a:ext cx="7621336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Metrics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29276" y="3831223"/>
            <a:ext cx="10280697" cy="5427077"/>
          </a:xfrm>
          <a:custGeom>
            <a:avLst/>
            <a:gdLst/>
            <a:ahLst/>
            <a:cxnLst/>
            <a:rect r="r" b="b" t="t" l="l"/>
            <a:pathLst>
              <a:path h="5427077" w="10280697">
                <a:moveTo>
                  <a:pt x="0" y="0"/>
                </a:moveTo>
                <a:lnTo>
                  <a:pt x="10280697" y="0"/>
                </a:lnTo>
                <a:lnTo>
                  <a:pt x="10280697" y="5427077"/>
                </a:lnTo>
                <a:lnTo>
                  <a:pt x="0" y="54270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93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343025"/>
            <a:ext cx="8870253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VGG16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118979" y="1632711"/>
            <a:ext cx="11140321" cy="180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ARCHITECTURE OVERVIEW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400214" y="4084248"/>
            <a:ext cx="9037470" cy="43765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97"/>
              </a:lnSpc>
              <a:spcBef>
                <a:spcPct val="0"/>
              </a:spcBef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Architecture Specifications:</a:t>
            </a:r>
          </a:p>
          <a:p>
            <a:pPr algn="l" marL="770713" indent="-385356" lvl="1">
              <a:lnSpc>
                <a:spcPts val="4997"/>
              </a:lnSpc>
              <a:spcBef>
                <a:spcPct val="0"/>
              </a:spcBef>
              <a:buFont typeface="Arial"/>
              <a:buChar char="•"/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16 LAYERS </a:t>
            </a:r>
          </a:p>
          <a:p>
            <a:pPr algn="l">
              <a:lnSpc>
                <a:spcPts val="4997"/>
              </a:lnSpc>
              <a:spcBef>
                <a:spcPct val="0"/>
              </a:spcBef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(13 CONVOLUTIONAL + 3 FULLY CONNECTED)</a:t>
            </a:r>
          </a:p>
          <a:p>
            <a:pPr algn="l" marL="770713" indent="-385356" lvl="1">
              <a:lnSpc>
                <a:spcPts val="4997"/>
              </a:lnSpc>
              <a:spcBef>
                <a:spcPct val="0"/>
              </a:spcBef>
              <a:buFont typeface="Arial"/>
              <a:buChar char="•"/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3×3 CONVOLUTION FILTERS THROUGHOUT</a:t>
            </a:r>
          </a:p>
          <a:p>
            <a:pPr algn="l" marL="770713" indent="-385356" lvl="1">
              <a:lnSpc>
                <a:spcPts val="4997"/>
              </a:lnSpc>
              <a:spcBef>
                <a:spcPct val="0"/>
              </a:spcBef>
              <a:buFont typeface="Arial"/>
              <a:buChar char="•"/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MAX POOLING FOR SPATIAL REDUCTION</a:t>
            </a:r>
          </a:p>
          <a:p>
            <a:pPr algn="l" marL="770713" indent="-385356" lvl="1">
              <a:lnSpc>
                <a:spcPts val="4997"/>
              </a:lnSpc>
              <a:spcBef>
                <a:spcPct val="0"/>
              </a:spcBef>
              <a:buFont typeface="Arial"/>
              <a:buChar char="•"/>
            </a:pPr>
            <a:r>
              <a:rPr lang="en-US" sz="356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RELU ACTIVATION FUNCTIONS</a:t>
            </a:r>
          </a:p>
          <a:p>
            <a:pPr algn="l">
              <a:lnSpc>
                <a:spcPts val="499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110476" y="3349277"/>
            <a:ext cx="13415560" cy="6146571"/>
          </a:xfrm>
          <a:custGeom>
            <a:avLst/>
            <a:gdLst/>
            <a:ahLst/>
            <a:cxnLst/>
            <a:rect r="r" b="b" t="t" l="l"/>
            <a:pathLst>
              <a:path h="6146571" w="13415560">
                <a:moveTo>
                  <a:pt x="0" y="0"/>
                </a:moveTo>
                <a:lnTo>
                  <a:pt x="13415560" y="0"/>
                </a:lnTo>
                <a:lnTo>
                  <a:pt x="13415560" y="6146572"/>
                </a:lnTo>
                <a:lnTo>
                  <a:pt x="0" y="61465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1343025"/>
            <a:ext cx="7621336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VGG16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410768" y="1465316"/>
            <a:ext cx="4478536" cy="1351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59"/>
              </a:lnSpc>
              <a:spcBef>
                <a:spcPct val="0"/>
              </a:spcBef>
            </a:pPr>
            <a:r>
              <a:rPr lang="en-US" sz="78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Fine Tune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715315" y="3041704"/>
            <a:ext cx="9019804" cy="3077630"/>
          </a:xfrm>
          <a:custGeom>
            <a:avLst/>
            <a:gdLst/>
            <a:ahLst/>
            <a:cxnLst/>
            <a:rect r="r" b="b" t="t" l="l"/>
            <a:pathLst>
              <a:path h="3077630" w="9019804">
                <a:moveTo>
                  <a:pt x="0" y="0"/>
                </a:moveTo>
                <a:lnTo>
                  <a:pt x="9019804" y="0"/>
                </a:lnTo>
                <a:lnTo>
                  <a:pt x="9019804" y="3077630"/>
                </a:lnTo>
                <a:lnTo>
                  <a:pt x="0" y="3077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487" r="0" b="-4487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715315" y="6430647"/>
            <a:ext cx="9772724" cy="3117375"/>
          </a:xfrm>
          <a:custGeom>
            <a:avLst/>
            <a:gdLst/>
            <a:ahLst/>
            <a:cxnLst/>
            <a:rect r="r" b="b" t="t" l="l"/>
            <a:pathLst>
              <a:path h="3117375" w="9772724">
                <a:moveTo>
                  <a:pt x="0" y="0"/>
                </a:moveTo>
                <a:lnTo>
                  <a:pt x="9772724" y="0"/>
                </a:lnTo>
                <a:lnTo>
                  <a:pt x="9772724" y="3117375"/>
                </a:lnTo>
                <a:lnTo>
                  <a:pt x="0" y="31173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63896" y="1877122"/>
            <a:ext cx="12077109" cy="11645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54"/>
              </a:lnSpc>
            </a:pPr>
            <a:r>
              <a:rPr lang="en-US" sz="9499" spc="-455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VGG16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633925" y="2084435"/>
            <a:ext cx="12077109" cy="7584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18"/>
              </a:lnSpc>
            </a:pPr>
            <a:r>
              <a:rPr lang="en-US" sz="6200" spc="-297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Model Performance Metrics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471147" y="2681119"/>
            <a:ext cx="8919230" cy="7605881"/>
          </a:xfrm>
          <a:custGeom>
            <a:avLst/>
            <a:gdLst/>
            <a:ahLst/>
            <a:cxnLst/>
            <a:rect r="r" b="b" t="t" l="l"/>
            <a:pathLst>
              <a:path h="7605881" w="8919230">
                <a:moveTo>
                  <a:pt x="0" y="0"/>
                </a:moveTo>
                <a:lnTo>
                  <a:pt x="8919230" y="0"/>
                </a:lnTo>
                <a:lnTo>
                  <a:pt x="8919230" y="7605881"/>
                </a:lnTo>
                <a:lnTo>
                  <a:pt x="0" y="7605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6922" y="1267482"/>
            <a:ext cx="11404802" cy="274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81"/>
              </a:lnSpc>
            </a:pPr>
            <a:r>
              <a:rPr lang="en-US" sz="11664" spc="-559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EfficientNetB0</a:t>
            </a:r>
          </a:p>
          <a:p>
            <a:pPr algn="l">
              <a:lnSpc>
                <a:spcPts val="1038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8930762" y="1657761"/>
            <a:ext cx="7002661" cy="1536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ARCHITECTURE OVERVIEW</a:t>
            </a:r>
          </a:p>
          <a:p>
            <a:pPr algn="ctr">
              <a:lnSpc>
                <a:spcPts val="61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661789" y="3151246"/>
            <a:ext cx="7601403" cy="6380853"/>
          </a:xfrm>
          <a:custGeom>
            <a:avLst/>
            <a:gdLst/>
            <a:ahLst/>
            <a:cxnLst/>
            <a:rect r="r" b="b" t="t" l="l"/>
            <a:pathLst>
              <a:path h="6380853" w="7601403">
                <a:moveTo>
                  <a:pt x="0" y="0"/>
                </a:moveTo>
                <a:lnTo>
                  <a:pt x="7601404" y="0"/>
                </a:lnTo>
                <a:lnTo>
                  <a:pt x="7601404" y="6380852"/>
                </a:lnTo>
                <a:lnTo>
                  <a:pt x="0" y="63808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77346" y="3151246"/>
            <a:ext cx="8103418" cy="6317919"/>
          </a:xfrm>
          <a:custGeom>
            <a:avLst/>
            <a:gdLst/>
            <a:ahLst/>
            <a:cxnLst/>
            <a:rect r="r" b="b" t="t" l="l"/>
            <a:pathLst>
              <a:path h="6317919" w="8103418">
                <a:moveTo>
                  <a:pt x="0" y="0"/>
                </a:moveTo>
                <a:lnTo>
                  <a:pt x="8103418" y="0"/>
                </a:lnTo>
                <a:lnTo>
                  <a:pt x="8103418" y="6317919"/>
                </a:lnTo>
                <a:lnTo>
                  <a:pt x="0" y="631791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285875"/>
            <a:ext cx="9607363" cy="13864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25"/>
              </a:lnSpc>
            </a:pPr>
            <a:r>
              <a:rPr lang="en-US" sz="11265" spc="-540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EfficientNetB0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1773398"/>
            <a:ext cx="7621336" cy="6737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94"/>
              </a:lnSpc>
            </a:pPr>
            <a:r>
              <a:rPr lang="en-US" sz="5499" spc="-263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Fine Tune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2258245" y="2817231"/>
          <a:ext cx="14019437" cy="6084746"/>
        </p:xfrm>
        <a:graphic>
          <a:graphicData uri="http://schemas.openxmlformats.org/drawingml/2006/table">
            <a:tbl>
              <a:tblPr/>
              <a:tblGrid>
                <a:gridCol w="6833482"/>
                <a:gridCol w="587267"/>
                <a:gridCol w="6598687"/>
              </a:tblGrid>
              <a:tr h="87820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Transfer Learning Results: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After fine tuning: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6FF"/>
                    </a:solidFill>
                  </a:tcPr>
                </a:tc>
              </a:tr>
              <a:tr h="13284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Accuracy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83.10%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Accuracy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83.5%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284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Precision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83.18%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Precision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84.2%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748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Recall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83.10%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Recall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85.4%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7480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F1-SCORE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83.11%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23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F1-SCORE</a:t>
                      </a:r>
                      <a:endParaRPr lang="en-US" sz="1100"/>
                    </a:p>
                    <a:p>
                      <a:pPr algn="ctr">
                        <a:lnSpc>
                          <a:spcPts val="3079"/>
                        </a:lnSpc>
                      </a:pPr>
                      <a:r>
                        <a:rPr lang="en-US" sz="2199">
                          <a:solidFill>
                            <a:srgbClr val="3C6AA9"/>
                          </a:solidFill>
                          <a:latin typeface="Arimo"/>
                          <a:ea typeface="Arimo"/>
                          <a:cs typeface="Arimo"/>
                          <a:sym typeface="Arimo"/>
                        </a:rPr>
                        <a:t>84.7%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9741634" y="1579856"/>
            <a:ext cx="12077109" cy="123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17"/>
              </a:lnSpc>
            </a:pPr>
            <a:r>
              <a:rPr lang="en-US" sz="5300" spc="-254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Model Performance Metrics</a:t>
            </a:r>
          </a:p>
          <a:p>
            <a:pPr algn="l">
              <a:lnSpc>
                <a:spcPts val="4717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400214" y="484215"/>
            <a:ext cx="9341421" cy="1908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39"/>
              </a:lnSpc>
              <a:spcBef>
                <a:spcPct val="0"/>
              </a:spcBef>
            </a:pPr>
            <a:r>
              <a:rPr lang="en-US" sz="111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EfficientNetB0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93280" y="0"/>
            <a:ext cx="4494720" cy="10287000"/>
            <a:chOff x="0" y="0"/>
            <a:chExt cx="5992959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5435" t="0" r="35435" b="0"/>
            <a:stretch>
              <a:fillRect/>
            </a:stretch>
          </p:blipFill>
          <p:spPr>
            <a:xfrm flipH="false" flipV="false">
              <a:off x="0" y="0"/>
              <a:ext cx="5992959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09320" y="541582"/>
            <a:ext cx="10356201" cy="9817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20"/>
              </a:lnSpc>
            </a:pPr>
            <a:r>
              <a:rPr lang="en-US" sz="8000" spc="-384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Transfer Learning X CNN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709320" y="1703429"/>
            <a:ext cx="12750739" cy="8373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59"/>
              </a:lnSpc>
            </a:pPr>
            <a:r>
              <a:rPr lang="en-US" sz="2970" b="true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CONVOLUTIONAL NEURAL NETWORKS: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LEARN LOW-LEVEL → HIGH-LEVEL IMAGE FEATURES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REQUIRE LARGE DATASETS + LONG TRAINING TIME</a:t>
            </a:r>
          </a:p>
          <a:p>
            <a:pPr algn="l">
              <a:lnSpc>
                <a:spcPts val="4159"/>
              </a:lnSpc>
            </a:pPr>
          </a:p>
          <a:p>
            <a:pPr algn="l">
              <a:lnSpc>
                <a:spcPts val="4159"/>
              </a:lnSpc>
            </a:pPr>
            <a:r>
              <a:rPr lang="en-US" sz="2970" b="true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TRANSFER LEARNING: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USES A PRETRAINED CNN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LEVERAGES KNOWLEDGE FROM IMAGENET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ONLY RETRAINS TOP ALYERS OR FINE-TUNES LAST’ BLOCKS</a:t>
            </a:r>
          </a:p>
          <a:p>
            <a:pPr algn="l">
              <a:lnSpc>
                <a:spcPts val="4159"/>
              </a:lnSpc>
            </a:pPr>
          </a:p>
          <a:p>
            <a:pPr algn="l">
              <a:lnSpc>
                <a:spcPts val="4159"/>
              </a:lnSpc>
            </a:pPr>
            <a:r>
              <a:rPr lang="en-US" sz="2970" b="true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OUR RESULTS: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CUSTOM CNNS ACHIEVED ~70-80% ACCURACY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TRANSFER LEARNING BOOSETED TO ~85-90%+ ACCURACY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FINE-TUNING ADDED AN EXTRA 3-5% PERFORMANCE GAIN BEYOND BASELINE TRANSFER LEARNING</a:t>
            </a:r>
          </a:p>
          <a:p>
            <a:pPr algn="l" marL="641396" indent="-320698" lvl="1">
              <a:lnSpc>
                <a:spcPts val="4159"/>
              </a:lnSpc>
              <a:buFont typeface="Arial"/>
              <a:buChar char="•"/>
            </a:pPr>
            <a:r>
              <a:rPr lang="en-US" sz="297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CNN FEATURE EXTRACTION + TRANSFER LEARNING                                  → BEST BALANCE OF SPEED, ACCURACY AND GENERALIZATION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C6AA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3930042"/>
            <a:ext cx="6437360" cy="6356958"/>
          </a:xfrm>
          <a:custGeom>
            <a:avLst/>
            <a:gdLst/>
            <a:ahLst/>
            <a:cxnLst/>
            <a:rect r="r" b="b" t="t" l="l"/>
            <a:pathLst>
              <a:path h="6356958" w="6437360">
                <a:moveTo>
                  <a:pt x="0" y="0"/>
                </a:moveTo>
                <a:lnTo>
                  <a:pt x="6437360" y="0"/>
                </a:lnTo>
                <a:lnTo>
                  <a:pt x="6437360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5996" r="0" b="-2599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409700"/>
            <a:ext cx="7637448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Overview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999819" y="1490521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Data Preprocessing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99819" y="2625994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CNN Model 1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999819" y="3761467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CNN Model 2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9819" y="4896940"/>
            <a:ext cx="5259481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MobileNetV2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999819" y="6032413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VGG16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999819" y="7167886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EfficientNetB0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99819" y="8303358"/>
            <a:ext cx="4602016" cy="479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43"/>
              </a:lnSpc>
            </a:pPr>
            <a:r>
              <a:rPr lang="en-US" sz="3099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CNN X Transfer Learning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92788" y="1402002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92788" y="253179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2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2788" y="366159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792788" y="479139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4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792788" y="5921189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792788" y="7050986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6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792788" y="8180783"/>
            <a:ext cx="1584978" cy="866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229"/>
              </a:lnSpc>
            </a:pPr>
            <a:r>
              <a:rPr lang="en-US" sz="6999" spc="-335">
                <a:solidFill>
                  <a:srgbClr val="F4F1EB"/>
                </a:solidFill>
                <a:latin typeface="Aileron"/>
                <a:ea typeface="Aileron"/>
                <a:cs typeface="Aileron"/>
                <a:sym typeface="Aileron"/>
              </a:rPr>
              <a:t>7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7743" y="3633829"/>
            <a:ext cx="15072514" cy="2213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019"/>
              </a:lnSpc>
            </a:pPr>
            <a:r>
              <a:rPr lang="en-US" sz="18000" spc="-864">
                <a:solidFill>
                  <a:srgbClr val="F4F1EB"/>
                </a:solidFill>
                <a:latin typeface="Aileron Light"/>
                <a:ea typeface="Aileron Light"/>
                <a:cs typeface="Aileron Light"/>
                <a:sym typeface="Aileron Light"/>
              </a:rPr>
              <a:t>Thank you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66675" y="3600450"/>
            <a:ext cx="466889" cy="3086100"/>
            <a:chOff x="0" y="0"/>
            <a:chExt cx="122967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889932" y="3600450"/>
            <a:ext cx="466889" cy="3086100"/>
            <a:chOff x="0" y="0"/>
            <a:chExt cx="122967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2967" cy="812800"/>
            </a:xfrm>
            <a:custGeom>
              <a:avLst/>
              <a:gdLst/>
              <a:ahLst/>
              <a:cxnLst/>
              <a:rect r="r" b="b" t="t" l="l"/>
              <a:pathLst>
                <a:path h="812800" w="122967">
                  <a:moveTo>
                    <a:pt x="0" y="0"/>
                  </a:moveTo>
                  <a:lnTo>
                    <a:pt x="122967" y="0"/>
                  </a:lnTo>
                  <a:lnTo>
                    <a:pt x="122967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4F1EB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122967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709320" y="381000"/>
            <a:ext cx="9692246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Data Preprocessing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968750"/>
            <a:ext cx="10003445" cy="528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b="true" sz="3399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Validate Data Structure</a:t>
            </a:r>
          </a:p>
          <a:p>
            <a:pPr algn="l">
              <a:lnSpc>
                <a:spcPts val="4590"/>
              </a:lnSpc>
            </a:pPr>
            <a:r>
              <a:rPr lang="en-US" sz="2700" b="true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      </a:t>
            </a:r>
            <a:r>
              <a:rPr lang="en-US" sz="27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 Confirm shape (-1,32,32,3) ensuring RGB format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b="true" sz="3399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Check Class Balance</a:t>
            </a:r>
          </a:p>
          <a:p>
            <a:pPr algn="l">
              <a:lnSpc>
                <a:spcPts val="4760"/>
              </a:lnSpc>
            </a:pPr>
            <a:r>
              <a:rPr lang="en-US" sz="28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       </a:t>
            </a:r>
            <a:r>
              <a:rPr lang="en-US" sz="28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Verify equal distribution across all 10 classes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b="true" sz="3399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Normalize Pixel Values</a:t>
            </a:r>
          </a:p>
          <a:p>
            <a:pPr algn="l">
              <a:lnSpc>
                <a:spcPts val="4760"/>
              </a:lnSpc>
            </a:pPr>
            <a:r>
              <a:rPr lang="en-US" sz="28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      </a:t>
            </a:r>
            <a:r>
              <a:rPr lang="en-US" sz="28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Scale from [0,255] to [0,1] for better convergence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b="true" sz="3399">
                <a:solidFill>
                  <a:srgbClr val="3C6AA9"/>
                </a:solidFill>
                <a:latin typeface="Aileron Bold"/>
                <a:ea typeface="Aileron Bold"/>
                <a:cs typeface="Aileron Bold"/>
                <a:sym typeface="Aileron Bold"/>
              </a:rPr>
              <a:t>Apply Data Augmentation</a:t>
            </a:r>
          </a:p>
          <a:p>
            <a:pPr algn="l">
              <a:lnSpc>
                <a:spcPts val="4759"/>
              </a:lnSpc>
            </a:pPr>
            <a:r>
              <a:rPr lang="en-US" sz="27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     </a:t>
            </a:r>
            <a:r>
              <a:rPr lang="en-US" sz="27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Use ImageDataGenerator for rotation, zoom, flip operations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2424777" y="6453252"/>
            <a:ext cx="5614809" cy="3590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CIFAR-10: 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b="true" sz="3399">
                <a:solidFill>
                  <a:srgbClr val="FFFFFF"/>
                </a:solidFill>
                <a:latin typeface="Aileron Bold"/>
                <a:ea typeface="Aileron Bold"/>
                <a:cs typeface="Aileron Bold"/>
                <a:sym typeface="Aileron Bold"/>
              </a:rPr>
              <a:t>A BENCHMARK DATASET CONTAINING 60,000 32×32 COLOR IMAGES ACROSS 10 CLASSES (6,000 IMAGES PER CLASS)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5517007" y="266700"/>
          <a:ext cx="12442331" cy="9753600"/>
        </p:xfrm>
        <a:graphic>
          <a:graphicData uri="http://schemas.openxmlformats.org/drawingml/2006/table">
            <a:tbl>
              <a:tblPr/>
              <a:tblGrid>
                <a:gridCol w="3110583"/>
                <a:gridCol w="3110583"/>
                <a:gridCol w="3110583"/>
                <a:gridCol w="3110583"/>
              </a:tblGrid>
              <a:tr h="202721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899"/>
                        </a:lnSpc>
                        <a:defRPr/>
                      </a:pPr>
                      <a:r>
                        <a:rPr lang="en-US" sz="3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Block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4200"/>
                        </a:lnSpc>
                      </a:pPr>
                      <a:r>
                        <a:rPr lang="en-US" sz="3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Description</a:t>
                      </a:r>
                    </a:p>
                    <a:p>
                      <a:pPr algn="ctr">
                        <a:lnSpc>
                          <a:spcPts val="42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Layers Included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Output Shape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21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(32, ReLU)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(16, 16, 32)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21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(64, ReLU)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(8, 8, 64)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216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(128, ReLU)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(4, 4, 128)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83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Flatten &amp; Regularization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Flatten → Dropout (0.5)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2048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83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Fully Connected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Dense (256, ReLU) → Dropout (0.5)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256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317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Output Layer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Dense (10, Softmax)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10 (class scores)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028700" y="1362075"/>
            <a:ext cx="8474057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CNN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5323" y="2979673"/>
            <a:ext cx="5650791" cy="63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40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Model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107" y="5401543"/>
            <a:ext cx="4664536" cy="436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OPTIMIZER: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ADAM</a:t>
            </a:r>
          </a:p>
          <a:p>
            <a:pPr algn="ctr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loss: 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SPARSE_CATEGORICAL_CROSSENTROPY</a:t>
            </a:r>
          </a:p>
          <a:p>
            <a:pPr algn="l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CALLBACK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EARLY_STOPPING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144000" y="4583016"/>
            <a:ext cx="7881775" cy="5453798"/>
          </a:xfrm>
          <a:custGeom>
            <a:avLst/>
            <a:gdLst/>
            <a:ahLst/>
            <a:cxnLst/>
            <a:rect r="r" b="b" t="t" l="l"/>
            <a:pathLst>
              <a:path h="5453798" w="7881775">
                <a:moveTo>
                  <a:pt x="0" y="0"/>
                </a:moveTo>
                <a:lnTo>
                  <a:pt x="7881775" y="0"/>
                </a:lnTo>
                <a:lnTo>
                  <a:pt x="7881775" y="5453798"/>
                </a:lnTo>
                <a:lnTo>
                  <a:pt x="0" y="54537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4041019"/>
            <a:ext cx="6985297" cy="5995795"/>
          </a:xfrm>
          <a:custGeom>
            <a:avLst/>
            <a:gdLst/>
            <a:ahLst/>
            <a:cxnLst/>
            <a:rect r="r" b="b" t="t" l="l"/>
            <a:pathLst>
              <a:path h="5995795" w="6985297">
                <a:moveTo>
                  <a:pt x="0" y="0"/>
                </a:moveTo>
                <a:lnTo>
                  <a:pt x="6985297" y="0"/>
                </a:lnTo>
                <a:lnTo>
                  <a:pt x="6985297" y="5995795"/>
                </a:lnTo>
                <a:lnTo>
                  <a:pt x="0" y="59957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904099" y="700038"/>
            <a:ext cx="8121676" cy="2707225"/>
          </a:xfrm>
          <a:custGeom>
            <a:avLst/>
            <a:gdLst/>
            <a:ahLst/>
            <a:cxnLst/>
            <a:rect r="r" b="b" t="t" l="l"/>
            <a:pathLst>
              <a:path h="2707225" w="8121676">
                <a:moveTo>
                  <a:pt x="0" y="0"/>
                </a:moveTo>
                <a:lnTo>
                  <a:pt x="8121676" y="0"/>
                </a:lnTo>
                <a:lnTo>
                  <a:pt x="8121676" y="2707225"/>
                </a:lnTo>
                <a:lnTo>
                  <a:pt x="0" y="2707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219200"/>
            <a:ext cx="7468936" cy="110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9"/>
              </a:lnSpc>
            </a:pPr>
            <a:r>
              <a:rPr lang="en-US" sz="9000" spc="-432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Evaluation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15174" y="2306955"/>
            <a:ext cx="5495988" cy="63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4"/>
              </a:lnSpc>
            </a:pPr>
            <a:r>
              <a:rPr lang="en-US" sz="41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Model 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5845669" y="-552450"/>
          <a:ext cx="12442331" cy="10868025"/>
        </p:xfrm>
        <a:graphic>
          <a:graphicData uri="http://schemas.openxmlformats.org/drawingml/2006/table">
            <a:tbl>
              <a:tblPr/>
              <a:tblGrid>
                <a:gridCol w="3110583"/>
                <a:gridCol w="3110583"/>
                <a:gridCol w="3110583"/>
                <a:gridCol w="3110583"/>
              </a:tblGrid>
              <a:tr h="17396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Block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Description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Layers Included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Output Shape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15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just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(32, ReLU,L2)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(16, 16, 32)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15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(64, ReLU, L2)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(8, 8, 64)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15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(128, ReLU, L2)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(4, 4, 128)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8156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Conv Block 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Conv2D (256, ReLU, L2) → BatchNorm → MaxPooling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(2,2,256)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5143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Global Feat. Extract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GlobalAveragePooling2D → Dropout (0.5)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256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790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Fully Connected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Dense (256, ReLU, L2) → Dropout (0.5)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256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276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Output Layer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Dense (10, Softmax)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10 (class scores)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1028700" y="1362075"/>
            <a:ext cx="8474057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CNN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805323" y="2979673"/>
            <a:ext cx="5650791" cy="63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3"/>
              </a:lnSpc>
            </a:pPr>
            <a:r>
              <a:rPr lang="en-US" sz="40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Model 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107" y="5401543"/>
            <a:ext cx="4664536" cy="4803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OPTIMIZER: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ADAM</a:t>
            </a:r>
          </a:p>
          <a:p>
            <a:pPr algn="ctr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  loss: 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SPARSE_CATEGORICAL_CROSSENTROPY</a:t>
            </a:r>
          </a:p>
          <a:p>
            <a:pPr algn="l">
              <a:lnSpc>
                <a:spcPts val="3499"/>
              </a:lnSpc>
            </a:pPr>
          </a:p>
          <a:p>
            <a:pPr algn="l"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CALLBACK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EARLY_STOPPING</a:t>
            </a:r>
          </a:p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REDUCELRONPLATEAU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4040435" y="2817231"/>
          <a:ext cx="10253200" cy="6900813"/>
        </p:xfrm>
        <a:graphic>
          <a:graphicData uri="http://schemas.openxmlformats.org/drawingml/2006/table">
            <a:tbl>
              <a:tblPr/>
              <a:tblGrid>
                <a:gridCol w="3448562"/>
                <a:gridCol w="3402319"/>
                <a:gridCol w="3402319"/>
              </a:tblGrid>
              <a:tr h="154203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Model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3C6AA9"/>
                          </a:solidFill>
                          <a:latin typeface="Aileron Bold"/>
                          <a:ea typeface="Aileron Bold"/>
                          <a:cs typeface="Aileron Bold"/>
                          <a:sym typeface="Aileron Bold"/>
                        </a:rPr>
                        <a:t>Model 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1069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Convolutional Blocks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3393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Regularization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Dropout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Dropout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L2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1155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Final Feature Layer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Flatten (2048)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GlobalAverage (256)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0259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Callbacks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EarlyStopping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EarlyStopping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3C6AA9"/>
                          </a:solidFill>
                          <a:latin typeface="Aileron"/>
                          <a:ea typeface="Aileron"/>
                          <a:cs typeface="Aileron"/>
                          <a:sym typeface="Aileron"/>
                        </a:rPr>
                        <a:t>ReduceLRO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2911699" y="646357"/>
            <a:ext cx="12464602" cy="1636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Model 1 x Model 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057931" y="4821565"/>
            <a:ext cx="7406190" cy="4979047"/>
          </a:xfrm>
          <a:custGeom>
            <a:avLst/>
            <a:gdLst/>
            <a:ahLst/>
            <a:cxnLst/>
            <a:rect r="r" b="b" t="t" l="l"/>
            <a:pathLst>
              <a:path h="4979047" w="7406190">
                <a:moveTo>
                  <a:pt x="0" y="0"/>
                </a:moveTo>
                <a:lnTo>
                  <a:pt x="7406190" y="0"/>
                </a:lnTo>
                <a:lnTo>
                  <a:pt x="7406190" y="4979047"/>
                </a:lnTo>
                <a:lnTo>
                  <a:pt x="0" y="49790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28700" y="3591717"/>
            <a:ext cx="6985297" cy="5995795"/>
          </a:xfrm>
          <a:custGeom>
            <a:avLst/>
            <a:gdLst/>
            <a:ahLst/>
            <a:cxnLst/>
            <a:rect r="r" b="b" t="t" l="l"/>
            <a:pathLst>
              <a:path h="5995795" w="6985297">
                <a:moveTo>
                  <a:pt x="0" y="0"/>
                </a:moveTo>
                <a:lnTo>
                  <a:pt x="6985297" y="0"/>
                </a:lnTo>
                <a:lnTo>
                  <a:pt x="6985297" y="5995794"/>
                </a:lnTo>
                <a:lnTo>
                  <a:pt x="0" y="59957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86727" y="817073"/>
            <a:ext cx="6772573" cy="2308832"/>
          </a:xfrm>
          <a:custGeom>
            <a:avLst/>
            <a:gdLst/>
            <a:ahLst/>
            <a:cxnLst/>
            <a:rect r="r" b="b" t="t" l="l"/>
            <a:pathLst>
              <a:path h="2308832" w="6772573">
                <a:moveTo>
                  <a:pt x="0" y="0"/>
                </a:moveTo>
                <a:lnTo>
                  <a:pt x="6772573" y="0"/>
                </a:lnTo>
                <a:lnTo>
                  <a:pt x="6772573" y="2308832"/>
                </a:lnTo>
                <a:lnTo>
                  <a:pt x="0" y="2308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28700" y="1219200"/>
            <a:ext cx="7468936" cy="1106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009"/>
              </a:lnSpc>
            </a:pPr>
            <a:r>
              <a:rPr lang="en-US" sz="9000" spc="-432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Evaluation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15174" y="2489508"/>
            <a:ext cx="5495988" cy="636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84"/>
              </a:lnSpc>
            </a:pPr>
            <a:r>
              <a:rPr lang="en-US" sz="4100">
                <a:solidFill>
                  <a:srgbClr val="3C6AA9"/>
                </a:solidFill>
                <a:latin typeface="Aileron"/>
                <a:ea typeface="Aileron"/>
                <a:cs typeface="Aileron"/>
                <a:sym typeface="Aileron"/>
              </a:rPr>
              <a:t>Model 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409700"/>
            <a:ext cx="10325535" cy="3132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05"/>
              </a:lnSpc>
            </a:pPr>
            <a:r>
              <a:rPr lang="en-US" sz="13264" spc="-636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Transfer Learning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14586" y="5191145"/>
            <a:ext cx="9153764" cy="288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MobileNetV2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VGG16</a:t>
            </a:r>
          </a:p>
          <a:p>
            <a:pPr algn="l" marL="734059" indent="-367030" lvl="1">
              <a:lnSpc>
                <a:spcPts val="5779"/>
              </a:lnSpc>
              <a:buFont typeface="Arial"/>
              <a:buChar char="•"/>
            </a:pPr>
            <a:r>
              <a:rPr lang="en-US" sz="3399">
                <a:solidFill>
                  <a:srgbClr val="3C6AA9"/>
                </a:solidFill>
                <a:latin typeface="Aileron Light"/>
                <a:ea typeface="Aileron Light"/>
                <a:cs typeface="Aileron Light"/>
                <a:sym typeface="Aileron Light"/>
              </a:rPr>
              <a:t>EfficientNetB0</a:t>
            </a:r>
          </a:p>
          <a:p>
            <a:pPr algn="l">
              <a:lnSpc>
                <a:spcPts val="5779"/>
              </a:lnSpc>
            </a:pPr>
          </a:p>
        </p:txBody>
      </p:sp>
      <p:grpSp>
        <p:nvGrpSpPr>
          <p:cNvPr name="Group 4" id="4"/>
          <p:cNvGrpSpPr/>
          <p:nvPr/>
        </p:nvGrpSpPr>
        <p:grpSpPr>
          <a:xfrm rot="0">
            <a:off x="12176364" y="0"/>
            <a:ext cx="6111636" cy="10287000"/>
            <a:chOff x="0" y="0"/>
            <a:chExt cx="8148848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30196" t="0" r="30196" b="0"/>
            <a:stretch>
              <a:fillRect/>
            </a:stretch>
          </p:blipFill>
          <p:spPr>
            <a:xfrm flipH="false" flipV="false">
              <a:off x="0" y="0"/>
              <a:ext cx="8148848" cy="13716000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0" y="1274181"/>
            <a:ext cx="400214" cy="3086100"/>
            <a:chOff x="0" y="0"/>
            <a:chExt cx="105406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06" cy="812800"/>
            </a:xfrm>
            <a:custGeom>
              <a:avLst/>
              <a:gdLst/>
              <a:ahLst/>
              <a:cxnLst/>
              <a:rect r="r" b="b" t="t" l="l"/>
              <a:pathLst>
                <a:path h="812800" w="105406">
                  <a:moveTo>
                    <a:pt x="0" y="0"/>
                  </a:moveTo>
                  <a:lnTo>
                    <a:pt x="105406" y="0"/>
                  </a:lnTo>
                  <a:lnTo>
                    <a:pt x="105406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C6AA9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05406" cy="8604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DAGxXi-9ewM</dc:identifier>
  <dcterms:modified xsi:type="dcterms:W3CDTF">2011-08-01T06:04:30Z</dcterms:modified>
  <cp:revision>1</cp:revision>
  <dc:title>Blue Red Minimalist Corporate Business Social Media Management Plan Presentation</dc:title>
</cp:coreProperties>
</file>

<file path=docProps/thumbnail.jpeg>
</file>